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8" r:id="rId12"/>
    <p:sldId id="279" r:id="rId13"/>
    <p:sldId id="280" r:id="rId14"/>
    <p:sldId id="281" r:id="rId15"/>
    <p:sldId id="282" r:id="rId16"/>
    <p:sldId id="266" r:id="rId17"/>
    <p:sldId id="267" r:id="rId18"/>
    <p:sldId id="270" r:id="rId19"/>
    <p:sldId id="271" r:id="rId20"/>
    <p:sldId id="272" r:id="rId21"/>
    <p:sldId id="273" r:id="rId22"/>
    <p:sldId id="274" r:id="rId23"/>
    <p:sldId id="268" r:id="rId24"/>
    <p:sldId id="275" r:id="rId25"/>
    <p:sldId id="277" r:id="rId26"/>
    <p:sldId id="276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1392-D087-49C9-82CA-AAE97AD28978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073F2-E4BF-4B7A-AA65-1C5088310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743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1392-D087-49C9-82CA-AAE97AD28978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073F2-E4BF-4B7A-AA65-1C5088310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601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1392-D087-49C9-82CA-AAE97AD28978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073F2-E4BF-4B7A-AA65-1C5088310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646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1392-D087-49C9-82CA-AAE97AD28978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073F2-E4BF-4B7A-AA65-1C5088310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7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1392-D087-49C9-82CA-AAE97AD28978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073F2-E4BF-4B7A-AA65-1C5088310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715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1392-D087-49C9-82CA-AAE97AD28978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073F2-E4BF-4B7A-AA65-1C5088310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770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1392-D087-49C9-82CA-AAE97AD28978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073F2-E4BF-4B7A-AA65-1C5088310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759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1392-D087-49C9-82CA-AAE97AD28978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073F2-E4BF-4B7A-AA65-1C5088310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28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1392-D087-49C9-82CA-AAE97AD28978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073F2-E4BF-4B7A-AA65-1C5088310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552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1392-D087-49C9-82CA-AAE97AD28978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073F2-E4BF-4B7A-AA65-1C5088310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773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1392-D087-49C9-82CA-AAE97AD28978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073F2-E4BF-4B7A-AA65-1C5088310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863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41392-D087-49C9-82CA-AAE97AD28978}" type="datetimeFigureOut">
              <a:rPr lang="cs-CZ" smtClean="0"/>
              <a:t>04.05.2025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073F2-E4BF-4B7A-AA65-1C50883102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4810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78728" y="2865748"/>
            <a:ext cx="10504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 smtClean="0">
                <a:latin typeface="Monotype Corsiva" panose="03010101010201010101" pitchFamily="66" charset="0"/>
              </a:rPr>
              <a:t>Doba okupace 1938 – 1945 v Trnávce</a:t>
            </a:r>
          </a:p>
        </p:txBody>
      </p:sp>
      <p:pic>
        <p:nvPicPr>
          <p:cNvPr id="2" name="5-pieces-by-hans-zimmer--iconic-soundtracks--relaxing-piano-20m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055" y="1104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3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484492" y="116159"/>
            <a:ext cx="54692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Měsíc na to dne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5.září došlo k dalšímu zatýkání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v naší obci. Bylo to v neděli dopoledne, kdy přijelo gestapo a odvezlo do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Svatohořic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tyto občany: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Rudolfa Poláška čp.121 a jeho manželku, holiče Josefa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Obsadného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čp.32, Vlastu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Obsadnou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čp.22 a Žofií Poláškovou čp.43. František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Obsadný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manžel jmenované Vlasty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Obsadné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utekl před gestapem neznámo kam.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 uvedenými osobami byli vzati do zajišťovací vazby manželé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Klimánkovi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čp. 32</a:t>
            </a:r>
            <a:endParaRPr lang="cs-CZ" sz="20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03629" cy="340241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5" y="3395623"/>
            <a:ext cx="5103628" cy="340241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-21270" y="3551105"/>
            <a:ext cx="720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Monotype Corsiva" panose="03010101010201010101" pitchFamily="66" charset="0"/>
              </a:rPr>
              <a:t>č.p. </a:t>
            </a:r>
            <a:r>
              <a:rPr lang="cs-CZ" b="1" dirty="0" smtClean="0">
                <a:latin typeface="Monotype Corsiva" panose="03010101010201010101" pitchFamily="66" charset="0"/>
              </a:rPr>
              <a:t>43</a:t>
            </a:r>
            <a:endParaRPr lang="cs-CZ" b="1" dirty="0">
              <a:latin typeface="Monotype Corsiva" panose="03010101010201010101" pitchFamily="66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267062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Monotype Corsiva" panose="03010101010201010101" pitchFamily="66" charset="0"/>
              </a:rPr>
              <a:t>č</a:t>
            </a:r>
            <a:r>
              <a:rPr lang="cs-CZ" b="1" dirty="0" smtClean="0">
                <a:latin typeface="Monotype Corsiva" panose="03010101010201010101" pitchFamily="66" charset="0"/>
              </a:rPr>
              <a:t>.p. 121</a:t>
            </a:r>
            <a:endParaRPr lang="cs-CZ" b="1" dirty="0">
              <a:latin typeface="Monotype Corsiva" panose="03010101010201010101" pitchFamily="66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70" y="3364971"/>
            <a:ext cx="5103630" cy="340242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7003307" y="3517959"/>
            <a:ext cx="720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Monotype Corsiva" panose="03010101010201010101" pitchFamily="66" charset="0"/>
              </a:rPr>
              <a:t>č.p. </a:t>
            </a:r>
            <a:r>
              <a:rPr lang="cs-CZ" b="1" dirty="0" smtClean="0">
                <a:latin typeface="Monotype Corsiva" panose="03010101010201010101" pitchFamily="66" charset="0"/>
              </a:rPr>
              <a:t>32</a:t>
            </a:r>
            <a:endParaRPr lang="cs-CZ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46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5000">
        <p:fade/>
      </p:transition>
    </mc:Choice>
    <mc:Fallback>
      <p:transition spd="med" advClick="0" advTm="3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92966" y="936794"/>
            <a:ext cx="10093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Následující den </a:t>
            </a: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6.září časně ráno přijelo opět gestapo a autobusem odvezli další osoby a to:</a:t>
            </a:r>
            <a:endParaRPr lang="cs-CZ" sz="24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8248"/>
            <a:ext cx="6152113" cy="40997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29" y="2744084"/>
            <a:ext cx="6088292" cy="405723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884200" y="2296572"/>
            <a:ext cx="3337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p. Šimečku Ladislava čp. 150</a:t>
            </a:r>
            <a:endParaRPr lang="cs-CZ" sz="2400" dirty="0"/>
          </a:p>
        </p:txBody>
      </p:sp>
      <p:sp>
        <p:nvSpPr>
          <p:cNvPr id="6" name="Obdélník 5"/>
          <p:cNvSpPr/>
          <p:nvPr/>
        </p:nvSpPr>
        <p:spPr>
          <a:xfrm>
            <a:off x="6307793" y="2282419"/>
            <a:ext cx="5681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Malíka Jaroslava skladníka v Budoucnosti čp. 106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25032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404"/>
            <a:ext cx="6283842" cy="418759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93" y="2670404"/>
            <a:ext cx="6267007" cy="417800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49634" y="2085385"/>
            <a:ext cx="2731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Bohuslava Bruse čp. 39</a:t>
            </a:r>
            <a:endParaRPr lang="cs-CZ" sz="2400" dirty="0"/>
          </a:p>
        </p:txBody>
      </p:sp>
      <p:sp>
        <p:nvSpPr>
          <p:cNvPr id="6" name="Obdélník 5"/>
          <p:cNvSpPr/>
          <p:nvPr/>
        </p:nvSpPr>
        <p:spPr>
          <a:xfrm>
            <a:off x="7446902" y="2085384"/>
            <a:ext cx="2903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Vidličku Josefa ml. čp.48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6921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869" y="2729614"/>
            <a:ext cx="6195131" cy="412838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9614"/>
            <a:ext cx="6192579" cy="412838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539320" y="2138548"/>
            <a:ext cx="2699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Ludvíka </a:t>
            </a:r>
            <a:r>
              <a:rPr lang="cs-CZ" sz="24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Rubinu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čp. 49</a:t>
            </a:r>
            <a:endParaRPr lang="cs-CZ" sz="2400" dirty="0"/>
          </a:p>
        </p:txBody>
      </p:sp>
      <p:sp>
        <p:nvSpPr>
          <p:cNvPr id="5" name="Obdélník 4"/>
          <p:cNvSpPr/>
          <p:nvPr/>
        </p:nvSpPr>
        <p:spPr>
          <a:xfrm>
            <a:off x="7755766" y="2138548"/>
            <a:ext cx="2677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Františka Brože čp. 44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0641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6929"/>
            <a:ext cx="6439202" cy="429107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798" y="2566929"/>
            <a:ext cx="6439202" cy="4291067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7715484" y="1851468"/>
            <a:ext cx="2513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Karla </a:t>
            </a:r>
            <a:r>
              <a:rPr lang="cs-CZ" sz="24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Londina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čp. 91</a:t>
            </a:r>
            <a:endParaRPr lang="cs-CZ" sz="2400" dirty="0"/>
          </a:p>
        </p:txBody>
      </p:sp>
      <p:sp>
        <p:nvSpPr>
          <p:cNvPr id="5" name="Obdélník 4"/>
          <p:cNvSpPr/>
          <p:nvPr/>
        </p:nvSpPr>
        <p:spPr>
          <a:xfrm>
            <a:off x="0" y="1851469"/>
            <a:ext cx="5732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Jaroslava Kotka a Miroslava </a:t>
            </a:r>
            <a:r>
              <a:rPr lang="cs-CZ" sz="24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Vavroše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oba z čp. 71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580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3" y="1606874"/>
            <a:ext cx="6239776" cy="41581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775" y="2886531"/>
            <a:ext cx="5933182" cy="395362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118110"/>
            <a:ext cx="58053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Miladu Brusovou čp.11 a Janečku Josefa z nemocnice. </a:t>
            </a:r>
          </a:p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 nimi byli vzati do vazby také obecní tajemník František </a:t>
            </a:r>
            <a:r>
              <a:rPr lang="cs-CZ" sz="24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Hósnedl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 četnický strážmistr </a:t>
            </a:r>
            <a:r>
              <a:rPr lang="cs-CZ" sz="24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Zager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400" dirty="0"/>
          </a:p>
        </p:txBody>
      </p:sp>
      <p:sp>
        <p:nvSpPr>
          <p:cNvPr id="7" name="Obdélník 6"/>
          <p:cNvSpPr/>
          <p:nvPr/>
        </p:nvSpPr>
        <p:spPr>
          <a:xfrm>
            <a:off x="6277862" y="1316871"/>
            <a:ext cx="49689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sz="24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Londin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Zdeněk čp.61</a:t>
            </a:r>
          </a:p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Při tomto zatýkání byli znovu hledání Josef Mrázek a František Polášek ml., ale bezvýsledně. </a:t>
            </a:r>
            <a:endParaRPr lang="cs-CZ" sz="24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1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"/>
            <a:ext cx="721461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Gestapo prohlásilo, že když se nenajdou, že dalších 30 rodin bude vzato do vazby a nařídili starostovi a veliteli četnické stanice Páralovi, aby to veřejně v obci vyhlásili</a:t>
            </a:r>
            <a:r>
              <a:rPr lang="cs-CZ" sz="2000" b="1" i="1" u="sng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0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Od četnického strážmistra se starosta obce dověděl, že ztracený Fr.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Obsadný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se sám přihlásil na Gestapo. Byl vzat do vazby. Po tomto zatýkání bylo v obci jako po vymření.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Občané se báli jeden před druhým mluvit. Zmizela dřívější důvěra, neboť se poznalo, že akce odboje je úplně prozrazena a že je možno očekávat další zatýkání</a:t>
            </a:r>
            <a:r>
              <a:rPr lang="cs-CZ" sz="20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0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Dne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20.září byl zatčen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velitel četnické stanice a vrchní strážmistr Páral a 9.listopadu domkář Brus Vladimír č.p. </a:t>
            </a:r>
            <a:r>
              <a:rPr lang="cs-CZ" sz="20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98</a:t>
            </a:r>
            <a:endParaRPr lang="cs-CZ" sz="20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Dne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27.září byla zatčena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paní Božena Lehnertová a syn Jaroslav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Lehnert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 vyšetřovací vazby se po 4 dnech vrátil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Rubina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Ludvík, dne 20.září Brus Bohuslav, 6.října František Brož, 19. října Karel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Londin</a:t>
            </a:r>
            <a:r>
              <a:rPr lang="cs-CZ" sz="20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0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 četnickou stanici byl dosazen strážmistr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Balásek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kdysi Čech, nyní Němec. Pocházel ze Staré Bělé, byl celkem objektivní, ale politicky se s ním nedalo mluvit</a:t>
            </a:r>
            <a:r>
              <a:rPr lang="cs-CZ" sz="20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0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První obávané události se dostavily.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Bylo zjištěno, že starosta Josef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Lehnert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František Polášek, Ladislav Šimečka, Zdeněk Grygar, Vladimír Brus čp.24 byli převezeni z vězení v Ostravě vrchnímu velitelství Gestapa do Brna. Přes četnickou stanici bylo pak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 prosinci oznámeno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že zemřeli. 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Že nezemřeli přirozenou smrtí bylo jasno, poněvadž u všech byla doba úmrtí stejného dne.</a:t>
            </a:r>
            <a:endParaRPr lang="cs-CZ" sz="20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66" y="0"/>
            <a:ext cx="4733975" cy="31546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66" y="3694176"/>
            <a:ext cx="4747692" cy="316382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379208" y="164592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Monotype Corsiva" panose="03010101010201010101" pitchFamily="66" charset="0"/>
              </a:rPr>
              <a:t>č</a:t>
            </a:r>
            <a:r>
              <a:rPr lang="cs-CZ" b="1" dirty="0" smtClean="0">
                <a:latin typeface="Monotype Corsiva" panose="03010101010201010101" pitchFamily="66" charset="0"/>
              </a:rPr>
              <a:t>.p. 98</a:t>
            </a:r>
            <a:endParaRPr lang="cs-CZ" b="1" dirty="0">
              <a:latin typeface="Monotype Corsiva" panose="03010101010201010101" pitchFamily="66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379207" y="3911060"/>
            <a:ext cx="720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Monotype Corsiva" panose="03010101010201010101" pitchFamily="66" charset="0"/>
              </a:rPr>
              <a:t>č.p. </a:t>
            </a:r>
            <a:r>
              <a:rPr lang="cs-CZ" b="1" dirty="0" smtClean="0">
                <a:latin typeface="Monotype Corsiva" panose="03010101010201010101" pitchFamily="66" charset="0"/>
              </a:rPr>
              <a:t>24</a:t>
            </a:r>
            <a:endParaRPr lang="cs-CZ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05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0">
        <p:fade/>
      </p:transition>
    </mc:Choice>
    <mc:Fallback>
      <p:transition spd="med" advClick="0" advTm="9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36426" y="606055"/>
            <a:ext cx="1939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latin typeface="Monotype Corsiva" panose="03010101010201010101" pitchFamily="66" charset="0"/>
              </a:rPr>
              <a:t>Rok 1943</a:t>
            </a:r>
            <a:endParaRPr lang="cs-CZ" sz="4000" b="1" dirty="0">
              <a:latin typeface="Monotype Corsiva" panose="03010101010201010101" pitchFamily="66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36426" y="1499213"/>
            <a:ext cx="74888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Protiněmecký postoj obyvatel Trnávky byl vystupňován v roce 1943</a:t>
            </a:r>
          </a:p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Koncem roku 1943 byla poslána do obce zpráva o úmrtí Františka </a:t>
            </a:r>
            <a:r>
              <a:rPr lang="cs-CZ" sz="24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Obsadného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Tento podlehl týrání a strádání při převozu z Ostravy do Bratislavy 28.12.1943</a:t>
            </a:r>
            <a:endParaRPr lang="cs-CZ" sz="24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62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5693" y="744279"/>
            <a:ext cx="1219199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Zprávy o postupu ruské armády utěšovaly každého občana. Věřilo se, že jen brzké její vítězství může zachránit zatčené občany od velkých trestů. Ale ubíhaly měsíce a další občané byli zatýkání a jiné postavení před soud. Na rychlejší pád německé mašinerie mělo velký vliv vylodění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anglo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-americké armády ve Francii v červnu.</a:t>
            </a:r>
          </a:p>
          <a:p>
            <a:pPr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Větší proces se konal ve Vratislavi, kde byli odsouzeni k trestu smrti další občané Trnávky: František Hosnedl a Eduard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Horkel</a:t>
            </a:r>
            <a:r>
              <a:rPr lang="cs-CZ" sz="20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cs-CZ" sz="20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Téhož roku v létě již přelétávala naši obec americká letadla</a:t>
            </a:r>
            <a:endParaRPr lang="cs-CZ" sz="20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20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Dne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8.srpna bylo shozeno z letadel 6 velkých bomb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mezi Kateřinicemi a Trnávkou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Tehdy též u Staré Vsi spadlo veliké množství bomb. Byly určeny pro Ostravu.</a:t>
            </a:r>
          </a:p>
          <a:p>
            <a:pPr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Detonacemi bomb byli občané hodně vzrušeni, utíkali z polí domů a trnuli hrůzou, co se děje v Ostravě, neboť tam bylo pozorovati sloupce dýmů. Občané nedočkavě očekávali příjezd autobusu s dělníky. Tito však svým vyprávěním vnesli uklidnění mezi občany.</a:t>
            </a:r>
          </a:p>
          <a:p>
            <a:pPr>
              <a:spcAft>
                <a:spcPts val="0"/>
              </a:spcAft>
            </a:pPr>
            <a:endParaRPr lang="cs-CZ" sz="20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Občané byli vyzvání, aby se v hojném počtu zúčastnili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zahazování děr po bombách,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hlavně kráteru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 „Kopečkové díry“ mezi Trnávkou a Kateřinicemi, kde byla přerušena doprava.</a:t>
            </a:r>
            <a:endParaRPr lang="cs-CZ" sz="20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20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Od té doby častěji přelétávaly americké letky naši obec.</a:t>
            </a:r>
          </a:p>
          <a:p>
            <a:pPr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 dovršení oběti persekuce došla zpráva z Mírova, že tam zemřel p. Jaroslav Malík</a:t>
            </a:r>
            <a:endParaRPr lang="cs-CZ" sz="20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769" y="4817356"/>
            <a:ext cx="3062231" cy="204064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5693" y="116958"/>
            <a:ext cx="1939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latin typeface="Monotype Corsiva" panose="03010101010201010101" pitchFamily="66" charset="0"/>
              </a:rPr>
              <a:t>Rok 1944</a:t>
            </a:r>
            <a:endParaRPr lang="cs-CZ" sz="4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498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0">
        <p:fade/>
      </p:transition>
    </mc:Choice>
    <mc:Fallback>
      <p:transition spd="med" advClick="0" advTm="8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544287"/>
            <a:ext cx="111429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Hned v půli ledna po úspěšném ofenzivě Rudé Armády, když se fronta od Krakova blížila, nikdo nepochyboval, že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naše obec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bude brzy ve frontovém pásmu. Když boje vzplanuly na čáře Ratiboř-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Bilsko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bylo slyšeti hřmění.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 již občané počali kopati kryty a ukrývali cenné věci. Od té doby žili již občané ve stálém vzrušení.  Všude v okolí bylo možno pozorovati pohyby německých vojsk.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 důležitých spojích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byly kopány příkopy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 na cestách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stavěny barikády ze silných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kmenů.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Také v naší obci byly postaveny dvě.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Jedna u mostu přes potok u čp. 26 a mostu na okresní silnici u č. 38.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Rolníci byli povinni donést dřevo. Práce se konala za dozoru německých orgánů</a:t>
            </a:r>
            <a:r>
              <a:rPr lang="cs-CZ" sz="20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0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-10633"/>
            <a:ext cx="1939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latin typeface="Monotype Corsiva" panose="03010101010201010101" pitchFamily="66" charset="0"/>
              </a:rPr>
              <a:t>Rok 1945</a:t>
            </a:r>
            <a:endParaRPr lang="cs-CZ" sz="4000" b="1" dirty="0">
              <a:latin typeface="Monotype Corsiva" panose="03010101010201010101" pitchFamily="66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01" y="4581796"/>
            <a:ext cx="3415711" cy="227620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3072348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Rozhodující boje byly v dubnu.  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Denně přelétávala letadla nad naší obci. Boj o Ostravu započal. Místní obyvatelstvo rychle snášelo do sklepů poslední věci, obzvláště hledělo se zaopatřit jídlem. </a:t>
            </a:r>
          </a:p>
          <a:p>
            <a:pPr algn="just">
              <a:spcAft>
                <a:spcPts val="0"/>
              </a:spcAft>
            </a:pP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První německé oddíly se objevily v naší obci dne 20.dubna</a:t>
            </a:r>
            <a:r>
              <a:rPr lang="cs-CZ" sz="2000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Byla to divizní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autasprávkarna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Tato byla ještě dobře vybavená potřebným materiálem.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Dále dojely do obce různé zásobovací oddíly a divizní koňská nemocnice.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Tyto dny bylo počasí velmi nepříznivé. Sněhové vánice a bláto bylo příčinou pomalejšího postupu ruských vojsk od Ostravy a Frýdku.</a:t>
            </a:r>
            <a:endParaRPr lang="cs-CZ" sz="20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724" y="2515650"/>
            <a:ext cx="3415865" cy="227620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640724" y="2703016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Monotype Corsiva" panose="03010101010201010101" pitchFamily="66" charset="0"/>
              </a:rPr>
              <a:t>č.p. 38</a:t>
            </a:r>
            <a:endParaRPr lang="cs-CZ" b="1" dirty="0">
              <a:latin typeface="Monotype Corsiva" panose="03010101010201010101" pitchFamily="66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648292" y="4690362"/>
            <a:ext cx="720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Monotype Corsiva" panose="03010101010201010101" pitchFamily="66" charset="0"/>
              </a:rPr>
              <a:t>č.p. </a:t>
            </a:r>
            <a:r>
              <a:rPr lang="cs-CZ" b="1" dirty="0" smtClean="0">
                <a:latin typeface="Monotype Corsiva" panose="03010101010201010101" pitchFamily="66" charset="0"/>
              </a:rPr>
              <a:t>26</a:t>
            </a:r>
            <a:endParaRPr lang="cs-CZ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15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0">
        <p:fade/>
      </p:transition>
    </mc:Choice>
    <mc:Fallback>
      <p:transition spd="med" advClick="0" advTm="9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57839" y="292231"/>
            <a:ext cx="1939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latin typeface="Monotype Corsiva" panose="03010101010201010101" pitchFamily="66" charset="0"/>
              </a:rPr>
              <a:t>Rok 1938</a:t>
            </a:r>
            <a:endParaRPr lang="cs-CZ" sz="4000" b="1" dirty="0">
              <a:latin typeface="Monotype Corsiva" panose="03010101010201010101" pitchFamily="66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57839" y="919551"/>
            <a:ext cx="939538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 podzim r.1938 byla vyhlášena všeobecná mobilizace. Již v noci byla hlášena rádiem a následující den byly přivezeny do obce mobilizační vyhlášky. Vojíni záložníci se hlásili u starosty obce o další dispozice.</a:t>
            </a:r>
          </a:p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Při loučení bylo možno pozorovat u žen odhodlání a hrdost, že jejich mužové jdou bránit vlast proti dávnému nepříteli.</a:t>
            </a:r>
          </a:p>
          <a:p>
            <a:pPr algn="just">
              <a:spcAft>
                <a:spcPts val="0"/>
              </a:spcAft>
            </a:pP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Starostové obcí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byli volání do Nového Jičína a tam jim jen nejasně řečeno, kde asi bude probíhat demarkační čára tj. hranice mezi protektorátem a Sudetami. Představeným obcí bylo též na okrese řečeno, aby vyzvali občany, aby se chovali k německým okupačním armádám slušně a aby je vítali. Děti mají mít v den okupace volno. </a:t>
            </a:r>
          </a:p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 těchto nepřesných dispozicích jeli starostové obcí Trnávky, Kateřinic a Petřvaldu do Rožnova na velitelství divize, aby tam získali přesnější informace. </a:t>
            </a:r>
          </a:p>
          <a:p>
            <a:pPr algn="just"/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Starosta naší obce Rudolf </a:t>
            </a:r>
            <a:r>
              <a:rPr lang="cs-CZ" sz="2400" b="1" i="1" u="sng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Londin</a:t>
            </a:r>
            <a:r>
              <a:rPr lang="cs-CZ" sz="2400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 vrátil pozdě večer. Byl již očekávám občany, kterým sdělil svá pozorování jak v Novém Jičíně tak v Rožnově. </a:t>
            </a: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Byla naděje, že Trnávka zabrána nebude.</a:t>
            </a:r>
            <a:endParaRPr lang="cs-CZ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2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0">
        <p:fade/>
      </p:transition>
    </mc:Choice>
    <mc:Fallback>
      <p:transition spd="med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3958" y="193730"/>
            <a:ext cx="112117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Avšak již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2.května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bylo slyšet rachot strojních pušek a vojenský ruch ve vesnici naznačoval blízkost bojů. Večer hřměla ruská děla a granáty směrem na Kateřinice. Boj se stupňoval. 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 vesnice střílelo německé dělostřelectvo a tanky a do obce dopadaly granáty a šrapnely ruské.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Bylo zasaženo několik budov, avšak naštěstí nevyhořela ani jedna. Ve vile u p. Aloise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Brusa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byl téhož dne střepinou z granátu zabit domovník p. Pohl. Zranění od granátů utrpěla též p. Janečková čp. 40. 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Celá vesnice byl vlastně jeden tábor. Téměř v každém domě bylo vojsko - různá velitelství, rádio, telefonisté.</a:t>
            </a:r>
            <a:endParaRPr lang="cs-CZ" sz="20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56" y="2316826"/>
            <a:ext cx="6570921" cy="43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43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0">
        <p:fade/>
      </p:transition>
    </mc:Choice>
    <mc:Fallback>
      <p:transition spd="med" advClick="0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85553" y="997826"/>
            <a:ext cx="108452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 noci ze středy na čtvrtek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bylo u nás velmi rušno. Jedny německé oddíly ustupovaly na Kateřinice, druhé od Fryštátu zase proti nim postupovaly na Trnávku přes Kateřinice. </a:t>
            </a:r>
          </a:p>
          <a:p>
            <a:pPr algn="just">
              <a:spcAft>
                <a:spcPts val="0"/>
              </a:spcAft>
            </a:pPr>
            <a:r>
              <a:rPr lang="cs-CZ" sz="2000" b="1" i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20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Ve čtvrtek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bylo polojasno a ruská letadla často napadala kolony německých vojsk. Po setmění bylo pozorovat úplný a rychlý ústup německých vojsk. Na silničním mostku u č. 38 byly položeny miny, avšak staly se osudnými německému vojenského osobnímu autu, které bylo výbuchem vyhozeno do potoka. Co se stalo s vojáky se neví.</a:t>
            </a:r>
          </a:p>
          <a:p>
            <a:pPr algn="just"/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Některé součástky z auta byly nalezeny občanstvem a trosky auta zůstaly v </a:t>
            </a:r>
            <a:r>
              <a:rPr lang="cs-CZ" sz="20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příkopu.</a:t>
            </a:r>
            <a:endParaRPr lang="cs-CZ" sz="2000" dirty="0">
              <a:latin typeface="Monotype Corsiva" panose="03010101010201010101" pitchFamily="66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047" y="4125527"/>
            <a:ext cx="4098710" cy="27324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5527"/>
            <a:ext cx="4098711" cy="27386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757" y="4125527"/>
            <a:ext cx="4100243" cy="273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5000">
        <p:fade/>
      </p:transition>
    </mc:Choice>
    <mc:Fallback>
      <p:transition spd="med" advClick="0" advTm="3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06326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Večer se shromažďoval na „Dvorku“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silný oddíl německých vojáků z různých formací a tento měl za úkol obsadit jižní část naší obce, aby Rudá armáda nemohla do Kateřinic proniknout. </a:t>
            </a:r>
          </a:p>
          <a:p>
            <a:pPr algn="just">
              <a:spcAft>
                <a:spcPts val="0"/>
              </a:spcAft>
            </a:pP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 noci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zaujali předem připravené pozice, okraj Lipovce až ku Dvorku a pak dále k zámku a k okraji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Čaplovce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Přes nebezpečí, které každému hrozilo, vyhlíželi odvážní občané příchod ruského vojska. To se blížilo do Trnávky od Staré Vsi přes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Chabičov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Asi v 8hod ráno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přišel první oddíl, jehož velitel dal vztyčit na věži hasičské zbrojírny rudou vlajku. Občané se s Rudou armádou vítali a hostili je. </a:t>
            </a:r>
          </a:p>
        </p:txBody>
      </p:sp>
      <p:sp>
        <p:nvSpPr>
          <p:cNvPr id="3" name="Obdélník 2"/>
          <p:cNvSpPr/>
          <p:nvPr/>
        </p:nvSpPr>
        <p:spPr>
          <a:xfrm>
            <a:off x="0" y="2045318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 pátek v poledne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se blížily jednotlivé ruské hlídky hornímu konci vesnice, kterou měli obsazenou </a:t>
            </a:r>
            <a:r>
              <a:rPr lang="cs-CZ" sz="20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Němci. 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Nastala slabá přestřelka a ojediněle dopadly granáty.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Nejblíže se dostala ruská hlídka podél potoka až na zahradu domu č. 49 kde byla napadena německou střelbou. Při tom padl první ruský voják v naší obci Druhý voják byl pouze raněn. Podařilo se mu dostati se do domu č. 47, kde byl přispěchavším důstojníkem ošetřen a odvezen do Petřvaldu.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Ruské oddíly poznaly, že jsou slabé protiněmecké přesile, a proto se stáhli zpět do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Petřvalda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 Mošnova. Nastala choulostivá situace, neboť do domů, kde byli ubytování ruské oddíly, přišli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němci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 vyzvídali počínání rudé armády.</a:t>
            </a:r>
          </a:p>
          <a:p>
            <a:pPr algn="just">
              <a:spcAft>
                <a:spcPts val="0"/>
              </a:spcAft>
            </a:pPr>
            <a:endParaRPr lang="cs-CZ" sz="20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 noci z pátku na sobotu 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však Němci na horním konci vesnice zmizeli. Obyvatelstvo si oddychlo</a:t>
            </a:r>
            <a:r>
              <a:rPr lang="cs-CZ" sz="20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   </a:t>
            </a:r>
            <a:endParaRPr lang="cs-CZ" sz="20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98" y="3955312"/>
            <a:ext cx="3947459" cy="263054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13" y="1768169"/>
            <a:ext cx="3947459" cy="263163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174998" y="4149276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Monotype Corsiva" panose="03010101010201010101" pitchFamily="66" charset="0"/>
              </a:rPr>
              <a:t>č.p.47</a:t>
            </a:r>
            <a:endParaRPr lang="cs-CZ" b="1" dirty="0">
              <a:latin typeface="Monotype Corsiva" panose="03010101010201010101" pitchFamily="66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1284655" y="1768169"/>
            <a:ext cx="668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latin typeface="Monotype Corsiva" panose="03010101010201010101" pitchFamily="66" charset="0"/>
              </a:rPr>
              <a:t>č.p.49</a:t>
            </a:r>
            <a:endParaRPr lang="cs-CZ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507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5000">
        <p:fade/>
      </p:transition>
    </mc:Choice>
    <mc:Fallback>
      <p:transition spd="med" advClick="0" advTm="9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42753" y="562720"/>
            <a:ext cx="72549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 BYL PRVNÍ DEN OSVOBOZENÍ.</a:t>
            </a:r>
            <a:endParaRPr lang="cs-CZ" sz="24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Všichni radostně věšeli prapory a vítali nový nadějný život s úsměvem v tvářích. </a:t>
            </a:r>
          </a:p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 sobotu bylo možno pozorovati v Kateřinicích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vzrůstající boje směrem na Příbor. Drnčení děl odráželo se od hor a zvládlo se, že </a:t>
            </a:r>
            <a:r>
              <a:rPr lang="cs-CZ" sz="24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Němci 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zahájili protiútok.</a:t>
            </a:r>
          </a:p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 neděli již bylo známo, že byl osvobozen Příbor.</a:t>
            </a:r>
            <a:endParaRPr lang="cs-CZ" sz="24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65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8000">
        <p:fade/>
      </p:transition>
    </mc:Choice>
    <mc:Fallback>
      <p:transition spd="med" advClick="0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29132"/>
            <a:ext cx="12192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 popudu příznivců komunistické strany byli do Sokolovny svolání zástupci politických stran a založen byl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„Národní výbor“.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Dle košického programu měli tvořit národní výbor zástupci lidem volení. Za předsedu národního výboru byl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nejdříve navržen Rudolf Polášek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ale byly hlasy, aby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předsedou byl Polášek Čeněk.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Tak se stalo.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 neděli, dne 6.května,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konal se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pohřeb pěti ruských vojáků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padlých v Trnávce  a v Kateřinicích. Pohřební průvod za doprovodu hudby ubíral se od hasičské zbrojírny v Kateřinicích a na obecní hřbitov do Trnávky. Po církevních obřadech byly nakonec za znění české a ruské hymny spuštěny do hrobu.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 padlými hrdiny za naše osvobození se rozloučil v české i ruské řeči p. Novák z Kateřinic.</a:t>
            </a:r>
          </a:p>
          <a:p>
            <a:pPr algn="just">
              <a:spcAft>
                <a:spcPts val="0"/>
              </a:spcAft>
            </a:pPr>
            <a:endParaRPr lang="cs-CZ" sz="20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Dne 9. května 1945 byla vyhlášena úplná kapitulace německé armády. </a:t>
            </a:r>
            <a:endParaRPr lang="cs-CZ" sz="20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 neděli 13. května se konala oslava osvobození.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U pomníku padlých se shromáždilo téměř veškeré občanstvo, hasičstvo v kroji, „Sokoli“, Skauti a ženy v národních krojích. Po vzpomínce na padlé hrdiny z první světové války a pak z druhé světové války, ubíral se průvod na sokolské hřiště. Po vztyčení české i ruské vlajky za zvuků hymny, zahájil předseda národního výboru Polášek Čeněk slavnost. Následovaly zpěv a básně. Pak promluvili slavnostní řečníci: p. Martinek, p. řídící učitel Vojtěch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Sklenák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 učitel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Lankočí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Pro bezpečnost obce byla provedena národní stráž</a:t>
            </a:r>
            <a:r>
              <a:rPr lang="cs-CZ" sz="2000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která hlídkovala v obci dnem i nocí. V obci byla též organizovaná požární hlídka. Potrhaná elektrická síť byla přičiněním p. </a:t>
            </a:r>
            <a:r>
              <a:rPr lang="cs-CZ" sz="20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Korčíka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Bohuslava brzy opravena.</a:t>
            </a:r>
          </a:p>
          <a:p>
            <a:pPr algn="just">
              <a:spcAft>
                <a:spcPts val="0"/>
              </a:spcAft>
            </a:pP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Místní osvětová komise</a:t>
            </a:r>
            <a:r>
              <a:rPr lang="cs-CZ" sz="2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se opět sešla koncem července a rozhodla zahájit sbírku na pomník padlých v druhé světové válce. </a:t>
            </a:r>
            <a:r>
              <a:rPr lang="cs-CZ" sz="20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Dne 9.září byla smuteční tryzna za popravené ve druhé světové válce.</a:t>
            </a:r>
            <a:endParaRPr lang="cs-CZ" sz="20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69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3000">
        <p:fade/>
      </p:transition>
    </mc:Choice>
    <mc:Fallback>
      <p:transition spd="med" advClick="0" advTm="10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r="1156"/>
          <a:stretch/>
        </p:blipFill>
        <p:spPr>
          <a:xfrm>
            <a:off x="1063256" y="0"/>
            <a:ext cx="1005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8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0">
        <p:fade/>
      </p:transition>
    </mc:Choice>
    <mc:Fallback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461591" y="137162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i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Veškeré informace z doby okupace v naší obci byly použity ze záznamů z obecní kroniky, která je archivována v Zemském archivu v Opavě.  Taktéž styl psaní ponechám dle tehdejšího kronikáře.   </a:t>
            </a:r>
            <a:endParaRPr lang="cs-CZ" sz="24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							</a:t>
            </a:r>
            <a:r>
              <a:rPr lang="cs-CZ" sz="2400" i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Dagmar Kulatá</a:t>
            </a:r>
            <a:endParaRPr lang="cs-CZ" sz="24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" t="2828" r="3644" b="2671"/>
          <a:stretch/>
        </p:blipFill>
        <p:spPr>
          <a:xfrm>
            <a:off x="265814" y="223283"/>
            <a:ext cx="4433777" cy="64008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638360" y="5917869"/>
            <a:ext cx="43941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400" dirty="0" smtClean="0">
                <a:latin typeface="Monotype Corsiva" panose="03010101010201010101" pitchFamily="66" charset="0"/>
              </a:rPr>
              <a:t>Digitální zpracovala: Lucie Šimečková</a:t>
            </a:r>
          </a:p>
          <a:p>
            <a:pPr algn="r"/>
            <a:r>
              <a:rPr lang="cs-CZ" sz="2400" dirty="0" smtClean="0">
                <a:latin typeface="Monotype Corsiva" panose="03010101010201010101" pitchFamily="66" charset="0"/>
              </a:rPr>
              <a:t>Trnávka 2025</a:t>
            </a:r>
            <a:endParaRPr lang="cs-CZ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20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3000">
        <p:fade/>
      </p:transition>
    </mc:Choice>
    <mc:Fallback>
      <p:transition spd="med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4875" y="105209"/>
            <a:ext cx="1939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>
                <a:latin typeface="Monotype Corsiva" panose="03010101010201010101" pitchFamily="66" charset="0"/>
              </a:rPr>
              <a:t>Rok </a:t>
            </a:r>
            <a:r>
              <a:rPr lang="cs-CZ" sz="4000" b="1" dirty="0" smtClean="0">
                <a:latin typeface="Monotype Corsiva" panose="03010101010201010101" pitchFamily="66" charset="0"/>
              </a:rPr>
              <a:t>1939</a:t>
            </a:r>
            <a:endParaRPr lang="cs-CZ" sz="4000" b="1" dirty="0">
              <a:latin typeface="Monotype Corsiva" panose="03010101010201010101" pitchFamily="66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04875" y="813095"/>
            <a:ext cx="692752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15.března 1939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v Sudetách, v území, které bylo přiděleno německé říši se shromažďovala německá vojska již delší dobu. </a:t>
            </a:r>
          </a:p>
          <a:p>
            <a:pPr algn="just">
              <a:spcAft>
                <a:spcPts val="0"/>
              </a:spcAft>
            </a:pP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Již 14. března 1939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projíždělo německé vojsko z </a:t>
            </a:r>
            <a:r>
              <a:rPr lang="cs-CZ" sz="24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Příbora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do Místku. Naše hraniční stráž byla odzbrojena, stejně tak byly odňaty zbraně četnictvu v Kateřinicích.</a:t>
            </a:r>
          </a:p>
          <a:p>
            <a:pPr algn="just">
              <a:spcAft>
                <a:spcPts val="0"/>
              </a:spcAft>
            </a:pPr>
            <a:r>
              <a:rPr lang="cs-CZ" sz="2400" b="1" i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24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Občané se scházeli v hostincích na „Dvorku“ i na </a:t>
            </a:r>
            <a:r>
              <a:rPr lang="cs-CZ" sz="2400" b="1" i="1" u="sng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Šenku</a:t>
            </a:r>
            <a:r>
              <a:rPr lang="cs-CZ" sz="24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prostými slovy</a:t>
            </a: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„Už jsme tam“ </a:t>
            </a:r>
            <a:r>
              <a:rPr lang="cs-CZ" sz="24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dávali výrazy své nemohoucnosti a zlobě. 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Tehdy jsme si ani dost jasně neuvědomili, že to je vlastně zabrání celého našeho státu.</a:t>
            </a:r>
          </a:p>
          <a:p>
            <a:pPr algn="just">
              <a:spcAft>
                <a:spcPts val="0"/>
              </a:spcAft>
            </a:pPr>
            <a:r>
              <a:rPr lang="cs-CZ" sz="24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24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1398" r="2483" b="638"/>
          <a:stretch/>
        </p:blipFill>
        <p:spPr>
          <a:xfrm>
            <a:off x="7395364" y="0"/>
            <a:ext cx="4796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1000">
        <p:fade/>
      </p:transition>
    </mc:Choice>
    <mc:Fallback>
      <p:transition spd="med" advClick="0" advTm="3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01104" y="520856"/>
            <a:ext cx="914400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4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Koncem září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se soustřeďovala německá vojska na polských hranicích. Tehdy byl </a:t>
            </a: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 dobu 6</a:t>
            </a:r>
            <a:r>
              <a:rPr lang="cs-CZ" sz="2400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dnů ubytován v naši obci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motorizovaný divizní sanitní oddíl (Vídeňská dolnorakouská divize). Chování německých vojáků, mezi nimiž bylo mnoho příslušníků bývalých Čechů, bylo celkem dobré. </a:t>
            </a:r>
          </a:p>
          <a:p>
            <a:endParaRPr lang="cs-CZ" sz="2800" dirty="0">
              <a:latin typeface="Monotype Corsiva" panose="03010101010201010101" pitchFamily="66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903561" y="2190537"/>
            <a:ext cx="40503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 této době byl v naší obci </a:t>
            </a: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starostou Rudolf </a:t>
            </a:r>
            <a:r>
              <a:rPr lang="cs-CZ" sz="2400" b="1" i="1" u="sng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Londin</a:t>
            </a: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č.p. 61.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Nyní však je pro své protiněmecké smyšlení zbaven úřadu starosty a nařízeno, aby byl pozorován gestapem. Sám však již předtím rezignoval na starostenský úřad pro svůj zdravotní stav. </a:t>
            </a:r>
            <a:endParaRPr lang="cs-CZ" sz="20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537"/>
            <a:ext cx="6871053" cy="45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1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0">
        <p:fade/>
      </p:transition>
    </mc:Choice>
    <mc:Fallback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5107" y="258940"/>
            <a:ext cx="5835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 něm byl pověřen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vedením obce pan </a:t>
            </a: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Josef </a:t>
            </a:r>
            <a:r>
              <a:rPr lang="cs-CZ" sz="2400" b="1" i="1" u="sng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Lehnert</a:t>
            </a: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čp. 63 z „</a:t>
            </a:r>
            <a:r>
              <a:rPr lang="cs-CZ" sz="2400" b="1" i="1" u="sng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Chabičova</a:t>
            </a: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400" dirty="0">
              <a:latin typeface="Monotype Corsiva" panose="03010101010201010101" pitchFamily="66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145618" y="1986631"/>
            <a:ext cx="5474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obecní úřad převeden do domu Josefa </a:t>
            </a:r>
            <a:r>
              <a:rPr lang="cs-CZ" sz="2400" b="1" i="1" u="sng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Vantucha</a:t>
            </a: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čp. 109</a:t>
            </a:r>
            <a:endParaRPr lang="cs-CZ" sz="24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302"/>
            <a:ext cx="6145618" cy="409707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18" y="2817628"/>
            <a:ext cx="6060558" cy="404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8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2804" y="94268"/>
            <a:ext cx="1939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latin typeface="Monotype Corsiva" panose="03010101010201010101" pitchFamily="66" charset="0"/>
              </a:rPr>
              <a:t>Rok 1940</a:t>
            </a:r>
            <a:endParaRPr lang="cs-CZ" sz="4000" b="1" dirty="0">
              <a:latin typeface="Monotype Corsiva" panose="03010101010201010101" pitchFamily="66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82804" y="802154"/>
            <a:ext cx="115572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 naší obci se též udály mnohé věci, které přesvědčily občany o skutečností, že jsme jen bezcennými věcmi v očích okupantů.</a:t>
            </a:r>
          </a:p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 roce 1940 byl gestapem </a:t>
            </a: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zatčen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odborný </a:t>
            </a: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učitel Jaroslav </a:t>
            </a:r>
            <a:r>
              <a:rPr lang="cs-CZ" sz="2400" b="1" i="1" u="sng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Štindl</a:t>
            </a: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 po něm učitel </a:t>
            </a:r>
            <a:r>
              <a:rPr lang="cs-CZ" sz="2400" b="1" i="1" u="sng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Lankočí</a:t>
            </a: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4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Nastala persekuce činovníků „Sokola“. Jeho činnost zastavena a majetek zabaven.</a:t>
            </a:r>
          </a:p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Současně </a:t>
            </a: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byli zatčeni</a:t>
            </a:r>
            <a:r>
              <a:rPr lang="cs-CZ" sz="2400" b="1" i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starosta Sokola Čeněk Lička, jednatel řídící učitel </a:t>
            </a:r>
            <a:r>
              <a:rPr lang="cs-CZ" sz="24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Běgus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František a místostarosta Rudolf Brus čp.123</a:t>
            </a:r>
            <a:endParaRPr lang="cs-CZ" sz="24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85" y="2766020"/>
            <a:ext cx="5875737" cy="39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1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04974" y="433634"/>
            <a:ext cx="1939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latin typeface="Monotype Corsiva" panose="03010101010201010101" pitchFamily="66" charset="0"/>
              </a:rPr>
              <a:t>Rok </a:t>
            </a:r>
            <a:r>
              <a:rPr lang="cs-CZ" sz="4000" b="1" dirty="0" smtClean="0">
                <a:latin typeface="Monotype Corsiva" panose="03010101010201010101" pitchFamily="66" charset="0"/>
              </a:rPr>
              <a:t>1941</a:t>
            </a:r>
            <a:endParaRPr lang="cs-CZ" sz="4000" b="1" dirty="0">
              <a:latin typeface="Monotype Corsiva" panose="03010101010201010101" pitchFamily="66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04974" y="1224842"/>
            <a:ext cx="87072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4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 březnu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přišla zpráva, že Čeněk Lička zemřel v Osvětimi a </a:t>
            </a:r>
            <a:r>
              <a:rPr lang="cs-CZ" sz="24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 dubnu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pak oznámeno úmrtí Františka </a:t>
            </a:r>
            <a:r>
              <a:rPr lang="cs-CZ" sz="24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Běguse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Rudolf Brus byl po 6týdenním výslechu propuštěn na svobodu. Byl vyslýchán v Brně.</a:t>
            </a:r>
          </a:p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Všeobecně se vědělo, že </a:t>
            </a: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 naší obci se organizuje boj proti okupantům vedený dvěma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ruskými parašutisty.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Činnost organizace byla držena v tajnosti. Přes všechnu opatrnost byla činnost organizace prozrazena. Gestapo přišlo na stopu odbojného hnutí.</a:t>
            </a:r>
            <a:endParaRPr lang="cs-CZ" sz="24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00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04" y="201823"/>
            <a:ext cx="4719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Dne 7.srpna 1941 byla celá vesnice vzrušena zprávou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že časně ráno byl zatčen starosta obce Josef </a:t>
            </a:r>
            <a:r>
              <a:rPr lang="cs-CZ" sz="24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Lehnert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čp.63 z </a:t>
            </a:r>
            <a:r>
              <a:rPr lang="cs-CZ" sz="24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Chabičova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František Polášek čp. 43, Zdeněk Grygar čp. 42 a Mrázková Marie čp.104.</a:t>
            </a:r>
            <a:endParaRPr lang="cs-CZ" sz="2400" dirty="0">
              <a:latin typeface="Monotype Corsiva" panose="03010101010201010101" pitchFamily="66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977" y="0"/>
            <a:ext cx="5396023" cy="35973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875" y="2308318"/>
            <a:ext cx="5396023" cy="359734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2507"/>
            <a:ext cx="5363240" cy="3575493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-32783" y="3484336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latin typeface="Monotype Corsiva" panose="03010101010201010101" pitchFamily="66" charset="0"/>
              </a:rPr>
              <a:t>č.p.104</a:t>
            </a:r>
            <a:endParaRPr lang="cs-CZ" b="1" dirty="0">
              <a:latin typeface="Monotype Corsiva" panose="03010101010201010101" pitchFamily="66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007132" y="2503789"/>
            <a:ext cx="668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latin typeface="Monotype Corsiva" panose="03010101010201010101" pitchFamily="66" charset="0"/>
              </a:rPr>
              <a:t>č.p.43</a:t>
            </a:r>
            <a:endParaRPr lang="cs-CZ" b="1" dirty="0">
              <a:latin typeface="Monotype Corsiva" panose="03010101010201010101" pitchFamily="66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795977" y="201823"/>
            <a:ext cx="668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latin typeface="Monotype Corsiva" panose="03010101010201010101" pitchFamily="66" charset="0"/>
              </a:rPr>
              <a:t>č.p.42</a:t>
            </a:r>
            <a:endParaRPr lang="cs-CZ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3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4069" y="404710"/>
            <a:ext cx="11511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Ve Vítkovicích téhož dne byli zatčeni Eduard </a:t>
            </a:r>
            <a:r>
              <a:rPr lang="cs-CZ" sz="24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Horkel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čp.91 a Vladimír Brus čp.24. V obci se vědělo, že Josef Mrázek čp.104 a Polášek František ml. čp. 43 utekli a zachránili se před gestapem.</a:t>
            </a:r>
          </a:p>
          <a:p>
            <a:pPr algn="just"/>
            <a:r>
              <a:rPr lang="cs-CZ" sz="2400" b="1" i="1" u="sng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 zatčení starosty p. Josefa </a:t>
            </a:r>
            <a:r>
              <a:rPr lang="cs-CZ" sz="2400" b="1" i="1" u="sng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Lehnerta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přijeli do Trnávky 4 úředníci z okresního úřadu v Místku a pověřili p. Rudolfa </a:t>
            </a:r>
            <a:r>
              <a:rPr lang="cs-CZ" sz="24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Londina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čp.61 bývalého starostu vedením obecního úřadu.  Odmítnutí nebylo možné, a tak třebaže na Rudolfu </a:t>
            </a:r>
            <a:r>
              <a:rPr lang="cs-CZ" sz="2400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Londinovi</a:t>
            </a:r>
            <a:r>
              <a:rPr lang="cs-CZ" sz="24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lpělo podezření z protiněmeckého postoje, ujal se tento v zájmu obce úřadování</a:t>
            </a:r>
            <a:endParaRPr lang="cs-CZ" sz="2400" dirty="0">
              <a:latin typeface="Monotype Corsiva" panose="03010101010201010101" pitchFamily="66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577"/>
            <a:ext cx="6145619" cy="40954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713" y="2762577"/>
            <a:ext cx="6145665" cy="4095423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2999785"/>
            <a:ext cx="668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latin typeface="Monotype Corsiva" panose="03010101010201010101" pitchFamily="66" charset="0"/>
              </a:rPr>
              <a:t>č.p.91</a:t>
            </a:r>
            <a:endParaRPr lang="cs-CZ" b="1" dirty="0">
              <a:latin typeface="Monotype Corsiva" panose="03010101010201010101" pitchFamily="66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145619" y="2999785"/>
            <a:ext cx="668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latin typeface="Monotype Corsiva" panose="03010101010201010101" pitchFamily="66" charset="0"/>
              </a:rPr>
              <a:t>č.p.24</a:t>
            </a:r>
            <a:endParaRPr lang="cs-CZ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78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0">
        <p:fade/>
      </p:transition>
    </mc:Choice>
    <mc:Fallback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</TotalTime>
  <Words>405</Words>
  <Application>Microsoft Office PowerPoint</Application>
  <PresentationFormat>Širokoúhlá obrazovka</PresentationFormat>
  <Paragraphs>135</Paragraphs>
  <Slides>26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Monotype Corsiva</vt:lpstr>
      <vt:lpstr>Times New Roman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cixosa4073@gameszox.com</dc:creator>
  <cp:lastModifiedBy>cixosa4073@gameszox.com</cp:lastModifiedBy>
  <cp:revision>30</cp:revision>
  <dcterms:created xsi:type="dcterms:W3CDTF">2025-05-02T08:31:18Z</dcterms:created>
  <dcterms:modified xsi:type="dcterms:W3CDTF">2025-05-04T13:22:38Z</dcterms:modified>
</cp:coreProperties>
</file>